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0"/>
  </p:notesMasterIdLst>
  <p:handoutMasterIdLst>
    <p:handoutMasterId r:id="rId21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88" r:id="rId13"/>
    <p:sldId id="464" r:id="rId14"/>
    <p:sldId id="492" r:id="rId15"/>
    <p:sldId id="261" r:id="rId16"/>
    <p:sldId id="262" r:id="rId17"/>
    <p:sldId id="263" r:id="rId18"/>
    <p:sldId id="264" r:id="rId19"/>
  </p:sldIdLst>
  <p:sldSz cx="24382413" cy="13716000"/>
  <p:notesSz cx="6858000" cy="9144000"/>
  <p:embeddedFontLst>
    <p:embeddedFont>
      <p:font typeface="Bitter" pitchFamily="2" charset="77"/>
      <p:regular r:id="rId22"/>
      <p:bold r:id="rId23"/>
      <p:italic r:id="rId24"/>
      <p:boldItalic r:id="rId25"/>
    </p:embeddedFont>
    <p:embeddedFont>
      <p:font typeface="Bitter SemiBold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Rubik" pitchFamily="2" charset="-79"/>
      <p:regular r:id="rId36"/>
      <p:bold r:id="rId37"/>
      <p:italic r:id="rId38"/>
      <p:boldItalic r:id="rId39"/>
    </p:embeddedFont>
    <p:embeddedFont>
      <p:font typeface="Rubik Medium" pitchFamily="2" charset="-79"/>
      <p:regular r:id="rId40"/>
      <p:italic r:id="rId41"/>
    </p:embeddedFont>
    <p:embeddedFont>
      <p:font typeface="Rubik SemiBold" pitchFamily="2" charset="-79"/>
      <p:regular r:id="rId42"/>
      <p:bold r:id="rId43"/>
      <p:italic r:id="rId44"/>
      <p:boldItalic r:id="rId45"/>
    </p:embeddedFont>
    <p:embeddedFont>
      <p:font typeface="Source Code Pro" panose="020B0509030403020204" pitchFamily="49" charset="0"/>
      <p:regular r:id="rId46"/>
      <p:bold r:id="rId47"/>
      <p:italic r:id="rId48"/>
      <p:boldItalic r:id="rId49"/>
    </p:embeddedFont>
  </p:embeddedFontLst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88"/>
            <p14:sldId id="464"/>
            <p14:sldId id="492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97" autoAdjust="0"/>
    <p:restoredTop sz="81957" autoAdjust="0"/>
  </p:normalViewPr>
  <p:slideViewPr>
    <p:cSldViewPr snapToGrid="0">
      <p:cViewPr>
        <p:scale>
          <a:sx n="62" d="100"/>
          <a:sy n="62" d="100"/>
        </p:scale>
        <p:origin x="6744" y="2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336</c:v>
                </c:pt>
                <c:pt idx="1">
                  <c:v>213</c:v>
                </c:pt>
                <c:pt idx="2">
                  <c:v>170</c:v>
                </c:pt>
                <c:pt idx="3">
                  <c:v>120</c:v>
                </c:pt>
                <c:pt idx="4">
                  <c:v>116</c:v>
                </c:pt>
                <c:pt idx="5">
                  <c:v>107</c:v>
                </c:pt>
                <c:pt idx="6">
                  <c:v>98</c:v>
                </c:pt>
                <c:pt idx="7">
                  <c:v>59</c:v>
                </c:pt>
                <c:pt idx="8">
                  <c:v>51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0B04CA7-262F-2B45-9E91-C77BE7A0ECC6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B43FE45-5702-6F4B-9A7B-1657E742E33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9.0655188667945179E-3"/>
                  <c:y val="1.1820874844523222E-2"/>
                </c:manualLayout>
              </c:layout>
              <c:tx>
                <c:rich>
                  <a:bodyPr/>
                  <a:lstStyle/>
                  <a:p>
                    <a:fld id="{D73B8F97-0F68-2140-938F-AF10CC35717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C41342E5-67EB-DA49-B8B8-9376772FA97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1CBCBB04-DB77-1C49-9CA3-A2AEC14B49E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CF79C464-8E55-F447-B507-229DF6102F5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F9769797-D0E9-8D4B-B7CF-96A1AF2062E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49170748-DC45-5D45-A1A4-D7B4E9CB3AD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1.1659387024039429E-2"/>
                  <c:y val="7.3039287344223445E-3"/>
                </c:manualLayout>
              </c:layout>
              <c:tx>
                <c:rich>
                  <a:bodyPr/>
                  <a:lstStyle/>
                  <a:p>
                    <a:fld id="{BD01A6B2-31C1-344F-9710-0DF3D797B25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2FD1F3E-13D5-984D-9187-A9A200EFD1A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GB</c:v>
                </c:pt>
                <c:pt idx="2">
                  <c:v>CA</c:v>
                </c:pt>
                <c:pt idx="3">
                  <c:v>NL</c:v>
                </c:pt>
                <c:pt idx="4">
                  <c:v>FR</c:v>
                </c:pt>
                <c:pt idx="5">
                  <c:v>SE</c:v>
                </c:pt>
                <c:pt idx="6">
                  <c:v>IN</c:v>
                </c:pt>
                <c:pt idx="7">
                  <c:v>ES</c:v>
                </c:pt>
                <c:pt idx="8">
                  <c:v>CO</c:v>
                </c:pt>
                <c:pt idx="9">
                  <c:v>BR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146409048</c:v>
                </c:pt>
                <c:pt idx="1">
                  <c:v>36220446</c:v>
                </c:pt>
                <c:pt idx="2">
                  <c:v>22744659</c:v>
                </c:pt>
                <c:pt idx="3">
                  <c:v>14293849</c:v>
                </c:pt>
                <c:pt idx="4">
                  <c:v>13208845</c:v>
                </c:pt>
                <c:pt idx="5">
                  <c:v>9339841</c:v>
                </c:pt>
                <c:pt idx="6">
                  <c:v>8543437</c:v>
                </c:pt>
                <c:pt idx="7">
                  <c:v>7633366</c:v>
                </c:pt>
                <c:pt idx="8">
                  <c:v>7145173</c:v>
                </c:pt>
                <c:pt idx="9">
                  <c:v>4593508</c:v>
                </c:pt>
                <c:pt idx="10" formatCode="#,##0">
                  <c:v>81266325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GB</c:v>
                  </c:pt>
                  <c:pt idx="2">
                    <c:v>CA</c:v>
                  </c:pt>
                  <c:pt idx="3">
                    <c:v>NL</c:v>
                  </c:pt>
                  <c:pt idx="4">
                    <c:v>FR</c:v>
                  </c:pt>
                  <c:pt idx="5">
                    <c:v>SE</c:v>
                  </c:pt>
                  <c:pt idx="6">
                    <c:v>IN</c:v>
                  </c:pt>
                  <c:pt idx="7">
                    <c:v>ES</c:v>
                  </c:pt>
                  <c:pt idx="8">
                    <c:v>CO</c:v>
                  </c:pt>
                  <c:pt idx="9">
                    <c:v>BR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34839E7-F377-A746-9E81-E4625C55A32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196282F9-3F05-8041-BEC9-37B99CD1B3B6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A590232-6676-1B44-9DA2-A547879450E2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270B1A1-4056-CE43-AD58-546D8D5AB2E7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773C667E-1A74-A649-8D78-11B414873E0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43F21CAF-85A2-D343-B247-FDF31957F60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4F9B5D25-14B6-8447-B97B-D5B632F343C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72719502-156A-5646-9A67-ABBA25CEB41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6B945B8B-BB43-C245-9D0E-86B4A8913C6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3445241-03BC-FC49-8093-4EE41AFD2C2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DE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39253</c:v>
                </c:pt>
                <c:pt idx="1">
                  <c:v>34275</c:v>
                </c:pt>
                <c:pt idx="2">
                  <c:v>26051</c:v>
                </c:pt>
                <c:pt idx="3">
                  <c:v>19341</c:v>
                </c:pt>
                <c:pt idx="4">
                  <c:v>18370</c:v>
                </c:pt>
                <c:pt idx="5">
                  <c:v>13492</c:v>
                </c:pt>
                <c:pt idx="6">
                  <c:v>10044</c:v>
                </c:pt>
                <c:pt idx="7">
                  <c:v>7248</c:v>
                </c:pt>
                <c:pt idx="8">
                  <c:v>6649</c:v>
                </c:pt>
                <c:pt idx="9">
                  <c:v>5788</c:v>
                </c:pt>
                <c:pt idx="10">
                  <c:v>87262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DE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4.377706253229290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E2-6B4B-B98F-B73EC8DAC651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124</c:v>
                </c:pt>
                <c:pt idx="1">
                  <c:v>200</c:v>
                </c:pt>
                <c:pt idx="2">
                  <c:v>452</c:v>
                </c:pt>
                <c:pt idx="3">
                  <c:v>542</c:v>
                </c:pt>
                <c:pt idx="4">
                  <c:v>741</c:v>
                </c:pt>
                <c:pt idx="5">
                  <c:v>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20/03/2024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20/03/2024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259F-303C-F894-4EB7-7812C76C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EA834-49ED-ADE0-8D7D-C031FBD6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DE9DA-F602-C393-A1F0-71DA55E79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AD9-03AE-BEE2-AE52-89362E5B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7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20/03/2024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20/03/2024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20/03/2024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January 2024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2023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40287628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140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835005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35A0B-1115-9E38-0AA7-CD9B6BA6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80D2DB8-02C8-3CE8-2447-F26EA69E9F44}"/>
              </a:ext>
            </a:extLst>
          </p:cNvPr>
          <p:cNvSpPr/>
          <p:nvPr/>
        </p:nvSpPr>
        <p:spPr>
          <a:xfrm>
            <a:off x="9401157" y="3901188"/>
            <a:ext cx="5707938" cy="5707938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vv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3764CC-144E-BF5C-33F9-DFD2D2260A91}"/>
              </a:ext>
            </a:extLst>
          </p:cNvPr>
          <p:cNvSpPr/>
          <p:nvPr/>
        </p:nvSpPr>
        <p:spPr>
          <a:xfrm>
            <a:off x="5497153" y="258522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10FE5-60F0-E452-7DA8-3813390EB5FA}"/>
              </a:ext>
            </a:extLst>
          </p:cNvPr>
          <p:cNvSpPr/>
          <p:nvPr/>
        </p:nvSpPr>
        <p:spPr>
          <a:xfrm>
            <a:off x="3198197" y="6109815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B4250FE-594A-6E07-501D-ED3BF36016BB}"/>
              </a:ext>
            </a:extLst>
          </p:cNvPr>
          <p:cNvSpPr/>
          <p:nvPr/>
        </p:nvSpPr>
        <p:spPr>
          <a:xfrm>
            <a:off x="4828751" y="9433747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0F2783-3537-B985-1A88-03D59A6E2B5F}"/>
              </a:ext>
            </a:extLst>
          </p:cNvPr>
          <p:cNvSpPr/>
          <p:nvPr/>
        </p:nvSpPr>
        <p:spPr>
          <a:xfrm>
            <a:off x="17876278" y="9433866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932CCE-143F-8B02-06C2-86D1E0948EEE}"/>
              </a:ext>
            </a:extLst>
          </p:cNvPr>
          <p:cNvSpPr/>
          <p:nvPr/>
        </p:nvSpPr>
        <p:spPr>
          <a:xfrm>
            <a:off x="20314248" y="6105333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B37D7-37C4-C71D-4882-18CCAB0AD5ED}"/>
              </a:ext>
            </a:extLst>
          </p:cNvPr>
          <p:cNvSpPr/>
          <p:nvPr/>
        </p:nvSpPr>
        <p:spPr>
          <a:xfrm>
            <a:off x="4283765" y="2558516"/>
            <a:ext cx="31979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Suggestions reviewed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E2FF7-C748-25CA-F379-77D716678ACC}"/>
              </a:ext>
            </a:extLst>
          </p:cNvPr>
          <p:cNvSpPr>
            <a:spLocks noChangeAspect="1"/>
          </p:cNvSpPr>
          <p:nvPr/>
        </p:nvSpPr>
        <p:spPr>
          <a:xfrm>
            <a:off x="19509368" y="6152315"/>
            <a:ext cx="2664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Collections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B7CA87-F9C5-B04D-1F5E-64382D53A6E5}"/>
              </a:ext>
            </a:extLst>
          </p:cNvPr>
          <p:cNvSpPr/>
          <p:nvPr/>
        </p:nvSpPr>
        <p:spPr>
          <a:xfrm>
            <a:off x="2973388" y="9549860"/>
            <a:ext cx="33583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 editors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C16FC5-34A4-7A6F-40C2-C16C9A53807C}"/>
              </a:ext>
            </a:extLst>
          </p:cNvPr>
          <p:cNvSpPr/>
          <p:nvPr/>
        </p:nvSpPr>
        <p:spPr>
          <a:xfrm>
            <a:off x="2474843" y="6029158"/>
            <a:ext cx="2466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0B3168-6DC2-1BD8-F9C8-C5F8C5148496}"/>
              </a:ext>
            </a:extLst>
          </p:cNvPr>
          <p:cNvSpPr/>
          <p:nvPr/>
        </p:nvSpPr>
        <p:spPr>
          <a:xfrm>
            <a:off x="17709318" y="9650296"/>
            <a:ext cx="33883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Digitized specimens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5C0CB-D861-9595-5017-7982270570AA}"/>
              </a:ext>
            </a:extLst>
          </p:cNvPr>
          <p:cNvSpPr txBox="1"/>
          <p:nvPr/>
        </p:nvSpPr>
        <p:spPr>
          <a:xfrm>
            <a:off x="3763387" y="10195269"/>
            <a:ext cx="2568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52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22318-02AF-AE7A-4DC7-6C1BA2AD4775}"/>
              </a:ext>
            </a:extLst>
          </p:cNvPr>
          <p:cNvSpPr txBox="1"/>
          <p:nvPr/>
        </p:nvSpPr>
        <p:spPr>
          <a:xfrm>
            <a:off x="19509368" y="6818244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7,403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ADFBF-848A-4A5D-B6E8-4CD1FE46D375}"/>
              </a:ext>
            </a:extLst>
          </p:cNvPr>
          <p:cNvSpPr txBox="1"/>
          <p:nvPr/>
        </p:nvSpPr>
        <p:spPr>
          <a:xfrm>
            <a:off x="17674108" y="10785882"/>
            <a:ext cx="3850541" cy="830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210,856,531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CC0FB9-F0CE-8A93-0F54-C004A4183ADC}"/>
              </a:ext>
            </a:extLst>
          </p:cNvPr>
          <p:cNvSpPr txBox="1"/>
          <p:nvPr/>
        </p:nvSpPr>
        <p:spPr>
          <a:xfrm>
            <a:off x="5379751" y="3633538"/>
            <a:ext cx="2083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1,378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B441F7-3EE2-39D5-17B4-C0557BC91D18}"/>
              </a:ext>
            </a:extLst>
          </p:cNvPr>
          <p:cNvSpPr txBox="1"/>
          <p:nvPr/>
        </p:nvSpPr>
        <p:spPr>
          <a:xfrm>
            <a:off x="2096797" y="6640436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92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CDAEA0-237B-9C3C-3CE6-308A8DEF20CD}"/>
              </a:ext>
            </a:extLst>
          </p:cNvPr>
          <p:cNvSpPr/>
          <p:nvPr/>
        </p:nvSpPr>
        <p:spPr>
          <a:xfrm>
            <a:off x="19140440" y="630468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620207-0E97-CDB0-4CAE-4598698B9629}"/>
              </a:ext>
            </a:extLst>
          </p:cNvPr>
          <p:cNvSpPr/>
          <p:nvPr/>
        </p:nvSpPr>
        <p:spPr>
          <a:xfrm>
            <a:off x="5106771" y="622928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4BB6FE-B48F-6F13-1527-34E84197776B}"/>
              </a:ext>
            </a:extLst>
          </p:cNvPr>
          <p:cNvSpPr/>
          <p:nvPr/>
        </p:nvSpPr>
        <p:spPr>
          <a:xfrm>
            <a:off x="17388889" y="268943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E4967-3D92-E210-C4C9-DD323D6DB93A}"/>
              </a:ext>
            </a:extLst>
          </p:cNvPr>
          <p:cNvSpPr>
            <a:spLocks noChangeAspect="1"/>
          </p:cNvSpPr>
          <p:nvPr/>
        </p:nvSpPr>
        <p:spPr>
          <a:xfrm>
            <a:off x="16875969" y="2619857"/>
            <a:ext cx="3004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Institutions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4E293F-DCB9-AD3E-621C-4D0C0DB6E62B}"/>
              </a:ext>
            </a:extLst>
          </p:cNvPr>
          <p:cNvSpPr txBox="1"/>
          <p:nvPr/>
        </p:nvSpPr>
        <p:spPr>
          <a:xfrm>
            <a:off x="15903623" y="3277009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7,864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2ED76-70F3-C744-54A4-48F155C85E93}"/>
              </a:ext>
            </a:extLst>
          </p:cNvPr>
          <p:cNvSpPr/>
          <p:nvPr/>
        </p:nvSpPr>
        <p:spPr>
          <a:xfrm>
            <a:off x="16476578" y="277182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323D7A-3F30-443E-C86C-355421455403}"/>
              </a:ext>
            </a:extLst>
          </p:cNvPr>
          <p:cNvSpPr/>
          <p:nvPr/>
        </p:nvSpPr>
        <p:spPr>
          <a:xfrm>
            <a:off x="17299199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22791A-9E39-B7D2-54EC-FA5F18962E30}"/>
              </a:ext>
            </a:extLst>
          </p:cNvPr>
          <p:cNvSpPr/>
          <p:nvPr/>
        </p:nvSpPr>
        <p:spPr>
          <a:xfrm>
            <a:off x="6530256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29F537-8F29-F444-A8EB-9FE1CE7FBAE9}"/>
              </a:ext>
            </a:extLst>
          </p:cNvPr>
          <p:cNvSpPr/>
          <p:nvPr/>
        </p:nvSpPr>
        <p:spPr>
          <a:xfrm>
            <a:off x="7638844" y="275284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946DFFBA-E3DA-6EB5-0D91-3F108B8BBE68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latin typeface="Rubik" pitchFamily="2" charset="-79"/>
                <a:cs typeface="Rubik" pitchFamily="2" charset="-79"/>
              </a:rPr>
              <a:t>g</a:t>
            </a:r>
            <a:r>
              <a:rPr lang="en-DK" dirty="0">
                <a:latin typeface="Rubik" pitchFamily="2" charset="-79"/>
                <a:cs typeface="Rubik" pitchFamily="2" charset="-79"/>
              </a:rPr>
              <a:t>bif.org/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scientific-collections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7568242-B851-0D8A-883D-A694F640ACCE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err="1">
                <a:latin typeface="Rubik Medium" pitchFamily="2" charset="-79"/>
              </a:rPr>
              <a:t>GRSciColl</a:t>
            </a:r>
            <a:r>
              <a:rPr lang="en-GB" sz="2000" dirty="0">
                <a:latin typeface="Rubik Medium" pitchFamily="2" charset="-79"/>
              </a:rPr>
              <a:t> by the numbers | 25 Jan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D26BB-F933-CCCB-3316-43990E8E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541" y="6640436"/>
            <a:ext cx="8333047" cy="413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69ACB-36BF-00A7-24BF-CDC0EE5DE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197" y="4491462"/>
            <a:ext cx="3601605" cy="2387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03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DC2EAC-1AF4-8147-58E7-DABCF5E2D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582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446374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2,627,518,860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9,923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173.8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91,826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2,170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19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 January 2024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166.4 million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104.8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56.7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2.8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1,281,667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8,195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evidence: 2023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January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86E984-75E7-12EE-99CD-82C539AAD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354" r="4232" b="10297"/>
          <a:stretch/>
        </p:blipFill>
        <p:spPr>
          <a:xfrm>
            <a:off x="7138997" y="3257550"/>
            <a:ext cx="16536977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826251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361F3A-D2D9-2CA1-51BE-A344E58818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821" r="4102" b="10495"/>
          <a:stretch/>
        </p:blipFill>
        <p:spPr>
          <a:xfrm>
            <a:off x="7163011" y="3236768"/>
            <a:ext cx="16512964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2023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44298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773,254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916,812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375,893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10.71%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4.50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350,149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451,611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221,289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334,182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393,515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177,082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5.04%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344,338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408,154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167,343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4.77%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225,758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280,575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162,774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5.90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324,514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387,006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158,672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4.52%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4.42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189,141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267,239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154,999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10.02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248,731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315,051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154,375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265,968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325,439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143,193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4.08%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5.54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273,665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308,495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114,143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3.25%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3.55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6,355,4029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7,797,044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3,508,670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5.09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2023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23905398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639491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151,004,708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36,220,446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14,602,384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22,744,659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14,293,849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13,208,845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9,339,841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8,543,437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7,300,428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7,633,366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5,058,667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7,145,173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6,052,455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4,593,508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2,721,541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81,266,325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355,993,458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2023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38774711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39,253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34,275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26,051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19,341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18,370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13,492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7,248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6,649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5,788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87,262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267,773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54881772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January 2024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845410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January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5010</TotalTime>
  <Words>736</Words>
  <Application>Microsoft Macintosh PowerPoint</Application>
  <PresentationFormat>Custom</PresentationFormat>
  <Paragraphs>392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Bitter SemiBold</vt:lpstr>
      <vt:lpstr>Roboto Condensed Light</vt:lpstr>
      <vt:lpstr>Roboto</vt:lpstr>
      <vt:lpstr>Bitter</vt:lpstr>
      <vt:lpstr>Rubik SemiBold</vt:lpstr>
      <vt:lpstr>Arial</vt:lpstr>
      <vt:lpstr>Rubik</vt:lpstr>
      <vt:lpstr>Source Code Pro</vt:lpstr>
      <vt:lpstr>Rubik Medium</vt:lpstr>
      <vt:lpstr>Office Theme</vt:lpstr>
      <vt:lpstr>Overview slides</vt:lpstr>
      <vt:lpstr>PowerPoint Presentation</vt:lpstr>
      <vt:lpstr>Species occurrence records with multimedia evidence: 2023</vt:lpstr>
      <vt:lpstr>GBIF Participant countries</vt:lpstr>
      <vt:lpstr>GBIF network of data publishing institutions</vt:lpstr>
      <vt:lpstr>GBIF.org traffic by country: 2023</vt:lpstr>
      <vt:lpstr>Occurrences published by country: 2023</vt:lpstr>
      <vt:lpstr>Data download requests by country: 2023</vt:lpstr>
      <vt:lpstr>Peer-reviewed publications using GBIF-mediated data</vt:lpstr>
      <vt:lpstr>Data use in peer-reviewed journals: 2023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Javier Andres Gamboa Martinez</cp:lastModifiedBy>
  <cp:revision>77</cp:revision>
  <dcterms:created xsi:type="dcterms:W3CDTF">2023-04-27T10:02:36Z</dcterms:created>
  <dcterms:modified xsi:type="dcterms:W3CDTF">2024-03-20T11:23:52Z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